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sldIdLst>
    <p:sldId id="271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5F96-FC03-4AE7-8342-AB998E546B41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1BF4-4DA2-4E73-BD99-90F7FC5A0A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A8E3-BCF0-431A-AF8F-418D2709C62F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16201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A8E3-BCF0-431A-AF8F-418D2709C62F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24806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t-LT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07BF74-9D26-4705-8AC7-F76117653A7B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3619EA3-6FD0-4227-B4D8-C0437D3A2DAD}" type="datetimeFigureOut">
              <a:rPr lang="pl-PL" smtClean="0"/>
              <a:pPr/>
              <a:t>2012-04-13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23765C-FA8C-44E4-AA49-7020E129D8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amta7-8.mkp.emokykla.lt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381250"/>
          </a:xfrm>
        </p:spPr>
        <p:txBody>
          <a:bodyPr/>
          <a:lstStyle/>
          <a:p>
            <a:r>
              <a:rPr lang="lt-LT" dirty="0" smtClean="0"/>
              <a:t>Skaitmeniniai mokymosi objektai kompetencijų ugdymui</a:t>
            </a:r>
            <a:endParaRPr lang="lt-L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800" dirty="0" smtClean="0"/>
              <a:t>Irena </a:t>
            </a:r>
            <a:r>
              <a:rPr lang="pl-PL" sz="2800" dirty="0" err="1" smtClean="0"/>
              <a:t>Babinska</a:t>
            </a:r>
            <a:endParaRPr lang="pl-PL" sz="2800" dirty="0" smtClean="0"/>
          </a:p>
          <a:p>
            <a:r>
              <a:rPr lang="pl-PL" sz="2800" dirty="0" err="1" smtClean="0"/>
              <a:t>Vilniaus</a:t>
            </a:r>
            <a:r>
              <a:rPr lang="pl-PL" sz="2800" dirty="0" smtClean="0"/>
              <a:t> r. </a:t>
            </a:r>
            <a:r>
              <a:rPr lang="pl-PL" sz="2800" dirty="0" err="1" smtClean="0"/>
              <a:t>Pagiri</a:t>
            </a:r>
            <a:r>
              <a:rPr lang="lt-LT" sz="2800" dirty="0" smtClean="0"/>
              <a:t>ų gimnazijos</a:t>
            </a:r>
          </a:p>
          <a:p>
            <a:r>
              <a:rPr lang="lt-LT" sz="2800" dirty="0" smtClean="0"/>
              <a:t>Chemijos mokytoja metodininkė</a:t>
            </a:r>
            <a:endParaRPr lang="lt-LT" sz="2400" dirty="0" smtClean="0"/>
          </a:p>
          <a:p>
            <a:endParaRPr lang="lt-LT" sz="1800" dirty="0" smtClean="0"/>
          </a:p>
          <a:p>
            <a:r>
              <a:rPr lang="lt-LT" sz="1800" dirty="0" smtClean="0"/>
              <a:t>2012-0</a:t>
            </a:r>
            <a:r>
              <a:rPr lang="pl-PL" sz="1800" dirty="0" smtClean="0"/>
              <a:t>4</a:t>
            </a:r>
            <a:r>
              <a:rPr lang="lt-LT" sz="1800" dirty="0" smtClean="0"/>
              <a:t>-</a:t>
            </a:r>
            <a:r>
              <a:rPr lang="pl-PL" sz="1800" dirty="0" smtClean="0"/>
              <a:t>18</a:t>
            </a:r>
            <a:endParaRPr lang="lt-LT" sz="1800" dirty="0"/>
          </a:p>
          <a:p>
            <a:endParaRPr lang="lt-L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lt-LT" sz="4000" dirty="0" smtClean="0"/>
              <a:t>Interaktyvūs </a:t>
            </a:r>
            <a:r>
              <a:rPr lang="lt-LT" sz="4000" dirty="0"/>
              <a:t>klausimai</a:t>
            </a:r>
            <a:br>
              <a:rPr lang="lt-LT" sz="4000" dirty="0"/>
            </a:br>
            <a:r>
              <a:rPr lang="lt-LT" sz="4000" dirty="0" smtClean="0"/>
              <a:t>testuose ir mokymosi objektuose</a:t>
            </a:r>
            <a:endParaRPr lang="lt-LT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51363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3505200" cy="2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19600"/>
            <a:ext cx="495129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6388" y="228600"/>
            <a:ext cx="8229600" cy="838200"/>
          </a:xfrm>
        </p:spPr>
        <p:txBody>
          <a:bodyPr>
            <a:normAutofit/>
          </a:bodyPr>
          <a:lstStyle/>
          <a:p>
            <a:r>
              <a:rPr lang="lt-LT" sz="3600" dirty="0"/>
              <a:t>Papildomos galimybės svetainėje </a:t>
            </a:r>
            <a:r>
              <a:rPr lang="lt-LT" sz="3600" dirty="0" smtClean="0"/>
              <a:t>(1)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lt-LT" sz="2800" dirty="0" smtClean="0"/>
              <a:t>Mokytojas pats gali</a:t>
            </a:r>
            <a:endParaRPr lang="lt-LT" sz="2800" dirty="0"/>
          </a:p>
          <a:p>
            <a:pPr marL="0" indent="0">
              <a:buNone/>
            </a:pPr>
            <a:r>
              <a:rPr lang="lt-LT" sz="2800" dirty="0"/>
              <a:t> pasirengti </a:t>
            </a:r>
            <a:r>
              <a:rPr lang="lt-LT" sz="2800" dirty="0" smtClean="0"/>
              <a:t>testus</a:t>
            </a:r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572691" cy="10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as 4"/>
          <p:cNvSpPr/>
          <p:nvPr/>
        </p:nvSpPr>
        <p:spPr>
          <a:xfrm>
            <a:off x="4953000" y="1219200"/>
            <a:ext cx="12192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4800600" cy="3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124200" cy="27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316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7515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Papildomos galimybės svetainėje (2)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/>
          <a:lstStyle/>
          <a:p>
            <a:r>
              <a:rPr lang="lt-LT" dirty="0" smtClean="0"/>
              <a:t>Išrinktieji</a:t>
            </a:r>
          </a:p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051196" cy="154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as 3"/>
          <p:cNvSpPr/>
          <p:nvPr/>
        </p:nvSpPr>
        <p:spPr>
          <a:xfrm>
            <a:off x="5081807" y="1927316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Ovalas 4"/>
          <p:cNvSpPr/>
          <p:nvPr/>
        </p:nvSpPr>
        <p:spPr>
          <a:xfrm>
            <a:off x="5257800" y="4495800"/>
            <a:ext cx="29718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Tiesioji rodyklės jungtis 9"/>
          <p:cNvCxnSpPr/>
          <p:nvPr/>
        </p:nvCxnSpPr>
        <p:spPr>
          <a:xfrm>
            <a:off x="2590800" y="1752600"/>
            <a:ext cx="2519310" cy="4191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753">
            <a:off x="2023673" y="2950617"/>
            <a:ext cx="3964727" cy="67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7563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lt-LT" sz="4000" dirty="0"/>
              <a:t>Papildomos galimybės </a:t>
            </a:r>
            <a:r>
              <a:rPr lang="lt-LT" sz="4000" dirty="0" smtClean="0"/>
              <a:t>svetainėje (3)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2051720" y="1340768"/>
            <a:ext cx="6186351" cy="1447800"/>
          </a:xfrm>
        </p:spPr>
        <p:txBody>
          <a:bodyPr>
            <a:normAutofit/>
          </a:bodyPr>
          <a:lstStyle/>
          <a:p>
            <a:r>
              <a:rPr lang="lt-LT" sz="3200" dirty="0"/>
              <a:t>Leistuvo įrankiai suteikiantys interaktyvios lentos </a:t>
            </a:r>
            <a:r>
              <a:rPr lang="lt-LT" sz="3200" dirty="0" smtClean="0"/>
              <a:t>savybes</a:t>
            </a:r>
            <a:endParaRPr lang="lt-L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60" r="18359"/>
          <a:stretch/>
        </p:blipFill>
        <p:spPr bwMode="auto">
          <a:xfrm>
            <a:off x="539552" y="836712"/>
            <a:ext cx="1045029" cy="58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09" y="2971800"/>
            <a:ext cx="1894489" cy="288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747646"/>
            <a:ext cx="4393933" cy="310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40963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2319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Patogu dirbti ir mokiniui ir mokytojui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37356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Susieti </a:t>
            </a:r>
            <a:r>
              <a:rPr lang="lt-LT" dirty="0"/>
              <a:t>objektai</a:t>
            </a:r>
          </a:p>
          <a:p>
            <a:endParaRPr lang="lt-LT" dirty="0" smtClean="0"/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Metodinės rekomendacijos</a:t>
            </a:r>
          </a:p>
          <a:p>
            <a:endParaRPr lang="lt-LT" b="1" dirty="0"/>
          </a:p>
          <a:p>
            <a:endParaRPr lang="lt-L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1" t="1632" r="9464" b="22449"/>
          <a:stretch/>
        </p:blipFill>
        <p:spPr bwMode="auto">
          <a:xfrm>
            <a:off x="470263" y="2429691"/>
            <a:ext cx="8072846" cy="121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b="26293"/>
          <a:stretch>
            <a:fillRect/>
          </a:stretch>
        </p:blipFill>
        <p:spPr bwMode="auto">
          <a:xfrm>
            <a:off x="2057400" y="4114800"/>
            <a:ext cx="62484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lt-LT" sz="4000" dirty="0"/>
              <a:t>Galima objektus </a:t>
            </a:r>
            <a:r>
              <a:rPr lang="lt-LT" sz="4000" dirty="0" smtClean="0"/>
              <a:t>parsisiųsti</a:t>
            </a:r>
            <a:endParaRPr lang="lt-LT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1"/>
            <a:ext cx="579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lt-LT" dirty="0" smtClean="0"/>
              <a:t>Įgarsintos kadrų instrukcijos</a:t>
            </a: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638800" cy="45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3192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Kūrybiškumo, komunikavimo</a:t>
            </a:r>
            <a:r>
              <a:rPr lang="pl-PL" dirty="0" smtClean="0"/>
              <a:t> </a:t>
            </a:r>
            <a:r>
              <a:rPr lang="pl-PL" dirty="0" err="1" smtClean="0"/>
              <a:t>kompetencijos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617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lt-LT" dirty="0" smtClean="0"/>
              <a:t>Asmeninė kompetencija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22124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32024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lt-LT" dirty="0" smtClean="0"/>
              <a:t>Socialinė kompetencija</a:t>
            </a:r>
            <a:endParaRPr lang="lt-L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825755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733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453511" cy="261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135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/>
          </p:nvPr>
        </p:nvSpPr>
        <p:spPr>
          <a:xfrm>
            <a:off x="395536" y="620688"/>
            <a:ext cx="8229600" cy="5851525"/>
          </a:xfrm>
        </p:spPr>
        <p:txBody>
          <a:bodyPr/>
          <a:lstStyle/>
          <a:p>
            <a:pPr>
              <a:buNone/>
            </a:pPr>
            <a:r>
              <a:rPr lang="lt-LT" dirty="0" smtClean="0">
                <a:hlinkClick r:id="rId2"/>
              </a:rPr>
              <a:t>http://gamta7-8.mkp.emokykla.lt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5334000" cy="487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066800"/>
          </a:xfrm>
        </p:spPr>
        <p:txBody>
          <a:bodyPr/>
          <a:lstStyle/>
          <a:p>
            <a:r>
              <a:rPr lang="lt-LT" dirty="0" smtClean="0"/>
              <a:t>Pažinimo kompetencija</a:t>
            </a:r>
            <a:endParaRPr lang="lt-L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5257800" cy="278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776092" cy="29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lt-LT" sz="4000" dirty="0" smtClean="0"/>
              <a:t>Gamtamokslinė kompetencija</a:t>
            </a:r>
            <a:endParaRPr lang="lt-LT" sz="40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13222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191000" cy="32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lt-LT" dirty="0"/>
              <a:t>Mokslinio pažinimo </a:t>
            </a:r>
            <a:r>
              <a:rPr lang="lt-LT" dirty="0" smtClean="0"/>
              <a:t>metodas</a:t>
            </a:r>
            <a:endParaRPr lang="lt-LT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4800" cy="48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443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Dėkoju už dėmesį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7" name="Obraz 6" descr="Sci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0892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lt-LT" sz="4000" dirty="0" smtClean="0">
                <a:solidFill>
                  <a:schemeClr val="accent2">
                    <a:lumMod val="75000"/>
                  </a:schemeClr>
                </a:solidFill>
              </a:rPr>
              <a:t>amtos  mokslų pamokoms </a:t>
            </a:r>
            <a:br>
              <a:rPr lang="lt-LT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lt-LT" sz="4000" dirty="0" smtClean="0">
                <a:solidFill>
                  <a:schemeClr val="accent2">
                    <a:lumMod val="75000"/>
                  </a:schemeClr>
                </a:solidFill>
              </a:rPr>
              <a:t>7–8 klasėse </a:t>
            </a:r>
            <a:endParaRPr lang="lt-LT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lt-LT" sz="2800" dirty="0"/>
              <a:t>S</a:t>
            </a:r>
            <a:r>
              <a:rPr lang="lt-LT" sz="2800" dirty="0" smtClean="0"/>
              <a:t>kaitmeninių </a:t>
            </a:r>
            <a:r>
              <a:rPr lang="lt-LT" sz="2800" dirty="0"/>
              <a:t>mokymo(si) objektų </a:t>
            </a:r>
            <a:r>
              <a:rPr lang="lt-LT" sz="2800" dirty="0" smtClean="0"/>
              <a:t>rinkiniai </a:t>
            </a:r>
            <a:r>
              <a:rPr lang="lt-LT" sz="2800" dirty="0" err="1" smtClean="0"/>
              <a:t>gamtamokslei</a:t>
            </a:r>
            <a:r>
              <a:rPr lang="lt-LT" sz="2800" dirty="0" smtClean="0"/>
              <a:t>, komunikavimo ir mokymosi mokytis kompetencijoms ugdyti</a:t>
            </a:r>
            <a:endParaRPr lang="lt-LT" sz="2800" i="1" dirty="0"/>
          </a:p>
          <a:p>
            <a:pPr lvl="1"/>
            <a:r>
              <a:rPr lang="lt-LT" i="1" dirty="0" smtClean="0"/>
              <a:t>Biologijos – 16 temų</a:t>
            </a:r>
          </a:p>
          <a:p>
            <a:pPr lvl="1"/>
            <a:r>
              <a:rPr lang="lt-LT" i="1" dirty="0" smtClean="0"/>
              <a:t>Chemijos – 12 temų</a:t>
            </a:r>
          </a:p>
          <a:p>
            <a:pPr lvl="1"/>
            <a:r>
              <a:rPr lang="lt-LT" i="1" dirty="0" smtClean="0"/>
              <a:t>Fizikos – 16 temų</a:t>
            </a:r>
          </a:p>
          <a:p>
            <a:pPr lvl="1"/>
            <a:r>
              <a:rPr lang="lt-LT" i="1" dirty="0" smtClean="0"/>
              <a:t>Integruoti (biologija, chemija, fizika) – 16 temų</a:t>
            </a:r>
          </a:p>
          <a:p>
            <a:r>
              <a:rPr lang="lt-LT" sz="2800" dirty="0" smtClean="0"/>
              <a:t>Atitinka </a:t>
            </a:r>
            <a:r>
              <a:rPr lang="lt-LT" sz="2800" dirty="0"/>
              <a:t>P</a:t>
            </a:r>
            <a:r>
              <a:rPr lang="lt-LT" sz="2800" dirty="0" smtClean="0"/>
              <a:t>radinio ir pagrindinio ugdymo bendrąsias programas </a:t>
            </a:r>
            <a:endParaRPr lang="lt-L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82000" cy="1069848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Temos chemijos pamokoms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11560" y="1916832"/>
            <a:ext cx="4040188" cy="3951288"/>
          </a:xfrm>
        </p:spPr>
        <p:txBody>
          <a:bodyPr/>
          <a:lstStyle/>
          <a:p>
            <a:pPr lvl="0"/>
            <a:r>
              <a:rPr lang="lt-LT" sz="2400" dirty="0" smtClean="0"/>
              <a:t>Antrasis medžiagų gyvenimas </a:t>
            </a:r>
          </a:p>
          <a:p>
            <a:pPr lvl="0"/>
            <a:r>
              <a:rPr lang="lt-LT" sz="2400" dirty="0" smtClean="0"/>
              <a:t>Cheminės reakcijos </a:t>
            </a:r>
          </a:p>
          <a:p>
            <a:pPr lvl="0"/>
            <a:r>
              <a:rPr lang="lt-LT" sz="2400" dirty="0" smtClean="0"/>
              <a:t>Cheminiai elementai ir junginiai </a:t>
            </a:r>
          </a:p>
          <a:p>
            <a:pPr lvl="0"/>
            <a:r>
              <a:rPr lang="lt-LT" sz="2400" dirty="0" smtClean="0"/>
              <a:t>Mišiniai ir grynosios medžiagos </a:t>
            </a:r>
          </a:p>
          <a:p>
            <a:pPr lvl="0"/>
            <a:r>
              <a:rPr lang="lt-LT" sz="2400" dirty="0" smtClean="0"/>
              <a:t>Mišinių išskirstymas </a:t>
            </a:r>
          </a:p>
          <a:p>
            <a:pPr lvl="0"/>
            <a:r>
              <a:rPr lang="lt-LT" sz="2400" dirty="0" smtClean="0"/>
              <a:t>Oras </a:t>
            </a:r>
          </a:p>
          <a:p>
            <a:pPr>
              <a:buNone/>
            </a:pPr>
            <a:endParaRPr lang="lt-LT" dirty="0" smtClean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4"/>
          </p:nvPr>
        </p:nvSpPr>
        <p:spPr>
          <a:xfrm>
            <a:off x="4211960" y="1916832"/>
            <a:ext cx="4495800" cy="3951288"/>
          </a:xfrm>
        </p:spPr>
        <p:txBody>
          <a:bodyPr>
            <a:normAutofit/>
          </a:bodyPr>
          <a:lstStyle/>
          <a:p>
            <a:pPr lvl="0"/>
            <a:r>
              <a:rPr lang="lt-LT" sz="2400" dirty="0" smtClean="0"/>
              <a:t>Tirpumas ir tirpalai</a:t>
            </a:r>
          </a:p>
          <a:p>
            <a:pPr lvl="0"/>
            <a:r>
              <a:rPr lang="lt-LT" sz="2400" dirty="0" smtClean="0"/>
              <a:t>Periodinė cheminių elementų lentelė </a:t>
            </a:r>
          </a:p>
          <a:p>
            <a:pPr lvl="0"/>
            <a:r>
              <a:rPr lang="lt-LT" sz="2400" dirty="0" smtClean="0"/>
              <a:t>Santykinė atominė masė ir santykinė molekulinė masė</a:t>
            </a:r>
          </a:p>
          <a:p>
            <a:pPr lvl="0"/>
            <a:r>
              <a:rPr lang="lt-LT" sz="2400" dirty="0" smtClean="0"/>
              <a:t> Saugus elgesys su medžiagomis </a:t>
            </a:r>
          </a:p>
          <a:p>
            <a:pPr lvl="0"/>
            <a:r>
              <a:rPr lang="lt-LT" sz="2400" dirty="0" smtClean="0"/>
              <a:t>Deguonies junginiai – oksidai </a:t>
            </a:r>
          </a:p>
          <a:p>
            <a:pPr lvl="0"/>
            <a:r>
              <a:rPr lang="lt-LT" sz="2400" dirty="0" smtClean="0"/>
              <a:t>Medžiagos kiekis </a:t>
            </a:r>
          </a:p>
          <a:p>
            <a:pPr lvl="0"/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82000" cy="1069848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chemeClr val="accent2">
                    <a:lumMod val="75000"/>
                  </a:schemeClr>
                </a:solidFill>
              </a:rPr>
              <a:t>Integruoti gamtos mokslų objektai</a:t>
            </a:r>
            <a:endParaRPr lang="lt-LT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2"/>
          </p:nvPr>
        </p:nvSpPr>
        <p:spPr>
          <a:xfrm>
            <a:off x="539552" y="2060848"/>
            <a:ext cx="4040188" cy="3951288"/>
          </a:xfrm>
        </p:spPr>
        <p:txBody>
          <a:bodyPr>
            <a:normAutofit/>
          </a:bodyPr>
          <a:lstStyle/>
          <a:p>
            <a:pPr lvl="0"/>
            <a:r>
              <a:rPr lang="lt-LT" sz="2400" dirty="0" smtClean="0"/>
              <a:t>Deguonies ir anglies apytaka gamtoje</a:t>
            </a:r>
          </a:p>
          <a:p>
            <a:pPr lvl="0"/>
            <a:r>
              <a:rPr lang="lt-LT" sz="2400" dirty="0" smtClean="0"/>
              <a:t>Medžiagos sandara </a:t>
            </a:r>
          </a:p>
          <a:p>
            <a:pPr lvl="0"/>
            <a:r>
              <a:rPr lang="lt-LT" sz="2400" dirty="0" smtClean="0"/>
              <a:t>Šiltnamio efektas. </a:t>
            </a:r>
          </a:p>
          <a:p>
            <a:pPr lvl="0"/>
            <a:r>
              <a:rPr lang="lt-LT" sz="2400" dirty="0" smtClean="0"/>
              <a:t>Tankis</a:t>
            </a:r>
          </a:p>
          <a:p>
            <a:pPr lvl="0"/>
            <a:r>
              <a:rPr lang="lt-LT" sz="2400" dirty="0" smtClean="0"/>
              <a:t>Tyrimų priemonės</a:t>
            </a:r>
          </a:p>
          <a:p>
            <a:pPr lvl="0"/>
            <a:r>
              <a:rPr lang="lt-LT" sz="2400" dirty="0" smtClean="0"/>
              <a:t>Vandens tarša.</a:t>
            </a:r>
          </a:p>
          <a:p>
            <a:pPr lvl="0"/>
            <a:r>
              <a:rPr lang="lt-LT" sz="2400" dirty="0" smtClean="0"/>
              <a:t>Rūgštieji krituliai</a:t>
            </a:r>
          </a:p>
          <a:p>
            <a:pPr lvl="0"/>
            <a:r>
              <a:rPr lang="lt-LT" sz="2400" dirty="0" smtClean="0"/>
              <a:t>Gamtos tyrimai</a:t>
            </a:r>
          </a:p>
          <a:p>
            <a:pPr lvl="0"/>
            <a:endParaRPr lang="lt-LT" dirty="0" smtClean="0"/>
          </a:p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427984" y="2132856"/>
            <a:ext cx="4041775" cy="3951288"/>
          </a:xfrm>
        </p:spPr>
        <p:txBody>
          <a:bodyPr>
            <a:normAutofit/>
          </a:bodyPr>
          <a:lstStyle/>
          <a:p>
            <a:pPr lvl="0"/>
            <a:r>
              <a:rPr lang="lt-LT" sz="2400" dirty="0" smtClean="0"/>
              <a:t>Difuzija</a:t>
            </a:r>
          </a:p>
          <a:p>
            <a:pPr lvl="0"/>
            <a:r>
              <a:rPr lang="lt-LT" sz="2400" dirty="0" smtClean="0"/>
              <a:t>Energijos virsmai</a:t>
            </a:r>
          </a:p>
          <a:p>
            <a:pPr lvl="0"/>
            <a:r>
              <a:rPr lang="lt-LT" sz="2400" dirty="0" smtClean="0"/>
              <a:t>Kūnų paviršiaus ploto reikšmė gamtoje ir technikoje</a:t>
            </a:r>
          </a:p>
          <a:p>
            <a:r>
              <a:rPr lang="lt-LT" sz="2400" dirty="0" smtClean="0"/>
              <a:t>Žmogaus veiklos poveikis ekosistemoms</a:t>
            </a:r>
          </a:p>
          <a:p>
            <a:r>
              <a:rPr lang="lt-LT" sz="2400" dirty="0" smtClean="0"/>
              <a:t>Kaip mokytis gamtos mokslų?</a:t>
            </a:r>
          </a:p>
          <a:p>
            <a:pPr lvl="0"/>
            <a:endParaRPr lang="lt-L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Temos mokymosi objektai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755576" y="3933056"/>
            <a:ext cx="8077200" cy="2438400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</a:pPr>
            <a:r>
              <a:rPr lang="lt-LT" sz="2800" dirty="0" smtClean="0"/>
              <a:t>1-3 demonstracijos</a:t>
            </a:r>
          </a:p>
          <a:p>
            <a:pPr>
              <a:spcBef>
                <a:spcPts val="400"/>
              </a:spcBef>
            </a:pPr>
            <a:r>
              <a:rPr lang="lt-LT" sz="2800" dirty="0" smtClean="0"/>
              <a:t>Tiriamasis ar laboratorinis darbas su darbo lapu</a:t>
            </a:r>
          </a:p>
          <a:p>
            <a:pPr>
              <a:spcBef>
                <a:spcPts val="400"/>
              </a:spcBef>
            </a:pPr>
            <a:r>
              <a:rPr lang="lt-LT" sz="2800" dirty="0" smtClean="0"/>
              <a:t>Užduočių lapas</a:t>
            </a:r>
          </a:p>
          <a:p>
            <a:pPr>
              <a:spcBef>
                <a:spcPts val="400"/>
              </a:spcBef>
            </a:pPr>
            <a:r>
              <a:rPr lang="lt-LT" sz="2800" dirty="0" smtClean="0"/>
              <a:t>Testas sudarytas iš 20 klausimų</a:t>
            </a:r>
          </a:p>
          <a:p>
            <a:pPr>
              <a:spcBef>
                <a:spcPts val="400"/>
              </a:spcBef>
            </a:pPr>
            <a:r>
              <a:rPr lang="lt-LT" sz="2800" dirty="0"/>
              <a:t>Žinyno straipsnelis</a:t>
            </a:r>
          </a:p>
          <a:p>
            <a:pPr>
              <a:spcBef>
                <a:spcPts val="400"/>
              </a:spcBef>
            </a:pPr>
            <a:endParaRPr lang="lt-LT" sz="2800" dirty="0" smtClean="0"/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4021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Paieška pagal reikšminį žodį ir pagal veiklos </a:t>
            </a:r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sritis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948367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94686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4183"/>
            <a:ext cx="2667815" cy="41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229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lt-LT" sz="4000" dirty="0" smtClean="0"/>
              <a:t>Mokėjimo mokytis kompetencijai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lt-LT" dirty="0"/>
              <a:t>Mokymosi uždaviniai ir </a:t>
            </a:r>
            <a:r>
              <a:rPr lang="lt-LT" dirty="0" smtClean="0"/>
              <a:t>klausimai įsivertinimui</a:t>
            </a:r>
            <a:endParaRPr lang="lt-LT" dirty="0"/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8181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554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lt-LT" dirty="0" smtClean="0"/>
              <a:t>Įsivertinimas baigus pamoką</a:t>
            </a:r>
            <a:endParaRPr lang="lt-L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067300" cy="47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</TotalTime>
  <Words>265</Words>
  <Application>Microsoft Office PowerPoint</Application>
  <PresentationFormat>Pokaz na ekranie (4:3)</PresentationFormat>
  <Paragraphs>75</Paragraphs>
  <Slides>23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Wielkomiejski</vt:lpstr>
      <vt:lpstr>Skaitmeniniai mokymosi objektai kompetencijų ugdymui</vt:lpstr>
      <vt:lpstr>Slajd 2</vt:lpstr>
      <vt:lpstr>Gamtos  mokslų pamokoms  7–8 klasėse </vt:lpstr>
      <vt:lpstr>Temos chemijos pamokoms</vt:lpstr>
      <vt:lpstr>Integruoti gamtos mokslų objektai</vt:lpstr>
      <vt:lpstr>Temos mokymosi objektai</vt:lpstr>
      <vt:lpstr>Paieška pagal reikšminį žodį ir pagal veiklos sritis</vt:lpstr>
      <vt:lpstr>Mokėjimo mokytis kompetencijai</vt:lpstr>
      <vt:lpstr>Įsivertinimas baigus pamoką</vt:lpstr>
      <vt:lpstr>Interaktyvūs klausimai testuose ir mokymosi objektuose</vt:lpstr>
      <vt:lpstr>Papildomos galimybės svetainėje (1)</vt:lpstr>
      <vt:lpstr>Papildomos galimybės svetainėje (2)</vt:lpstr>
      <vt:lpstr>Papildomos galimybės svetainėje (3)</vt:lpstr>
      <vt:lpstr>Patogu dirbti ir mokiniui ir mokytojui</vt:lpstr>
      <vt:lpstr>Galima objektus parsisiųsti</vt:lpstr>
      <vt:lpstr>Įgarsintos kadrų instrukcijos</vt:lpstr>
      <vt:lpstr>Kūrybiškumo, komunikavimo kompetencijos</vt:lpstr>
      <vt:lpstr>Asmeninė kompetencija</vt:lpstr>
      <vt:lpstr>Socialinė kompetencija</vt:lpstr>
      <vt:lpstr>Pažinimo kompetencija</vt:lpstr>
      <vt:lpstr>Gamtamokslinė kompetencija</vt:lpstr>
      <vt:lpstr>Mokslinio pažinimo metodas</vt:lpstr>
      <vt:lpstr>Dėkoju už dėmesį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Skaitmeniniai mokymosi objektai kompetencijų ugdymui</dc:title>
  <dc:creator>mokytojas</dc:creator>
  <cp:lastModifiedBy>mokytojas</cp:lastModifiedBy>
  <cp:revision>9</cp:revision>
  <dcterms:created xsi:type="dcterms:W3CDTF">2012-04-04T06:28:54Z</dcterms:created>
  <dcterms:modified xsi:type="dcterms:W3CDTF">2012-04-13T14:39:29Z</dcterms:modified>
</cp:coreProperties>
</file>